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charts/colors2.xml" ContentType="application/vnd.ms-office.chartcolorstyl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5199975" cy="35999738"/>
  <p:notesSz cx="6797675" cy="9926638"/>
  <p:defaultTextStyle>
    <a:defPPr>
      <a:defRPr lang="en-US"/>
    </a:defPPr>
    <a:lvl1pPr marL="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1pPr>
    <a:lvl2pPr marL="146875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2pPr>
    <a:lvl3pPr marL="293751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3pPr>
    <a:lvl4pPr marL="440626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4pPr>
    <a:lvl5pPr marL="587502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5pPr>
    <a:lvl6pPr marL="734377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6pPr>
    <a:lvl7pPr marL="881253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7pPr>
    <a:lvl8pPr marL="1028128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8pPr>
    <a:lvl9pPr marL="1175004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>
        <p:scale>
          <a:sx n="25" d="100"/>
          <a:sy n="25" d="100"/>
        </p:scale>
        <p:origin x="1338" y="-12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331258668901235E-2"/>
          <c:y val="1.7020157109989283E-2"/>
          <c:w val="0.92990148279878615"/>
          <c:h val="0.71539642304081708"/>
        </c:manualLayout>
      </c:layout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Sheet1!$A$2:$A$6</c:f>
              <c:strCache>
                <c:ptCount val="5"/>
                <c:pt idx="0">
                  <c:v>Item 1</c:v>
                </c:pt>
                <c:pt idx="1">
                  <c:v>Item 2</c:v>
                </c:pt>
                <c:pt idx="2">
                  <c:v>Item 3</c:v>
                </c:pt>
                <c:pt idx="3">
                  <c:v>Item 4</c:v>
                </c:pt>
                <c:pt idx="4">
                  <c:v>Item 5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12</c:v>
                </c:pt>
                <c:pt idx="2">
                  <c:v>38</c:v>
                </c:pt>
                <c:pt idx="3">
                  <c:v>30</c:v>
                </c:pt>
                <c:pt idx="4">
                  <c:v>32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DFC-46CD-AA00-D503A9E44D4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Sheet1!$A$2:$A$6</c:f>
              <c:strCache>
                <c:ptCount val="5"/>
                <c:pt idx="0">
                  <c:v>Item 1</c:v>
                </c:pt>
                <c:pt idx="1">
                  <c:v>Item 2</c:v>
                </c:pt>
                <c:pt idx="2">
                  <c:v>Item 3</c:v>
                </c:pt>
                <c:pt idx="3">
                  <c:v>Item 4</c:v>
                </c:pt>
                <c:pt idx="4">
                  <c:v>Item 5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12</c:v>
                </c:pt>
                <c:pt idx="1">
                  <c:v>4</c:v>
                </c:pt>
                <c:pt idx="2">
                  <c:v>20</c:v>
                </c:pt>
                <c:pt idx="3">
                  <c:v>15</c:v>
                </c:pt>
                <c:pt idx="4">
                  <c:v>50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ADFC-46CD-AA00-D503A9E44D4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Sheet1!$A$2:$A$6</c:f>
              <c:strCache>
                <c:ptCount val="5"/>
                <c:pt idx="0">
                  <c:v>Item 1</c:v>
                </c:pt>
                <c:pt idx="1">
                  <c:v>Item 2</c:v>
                </c:pt>
                <c:pt idx="2">
                  <c:v>Item 3</c:v>
                </c:pt>
                <c:pt idx="3">
                  <c:v>Item 4</c:v>
                </c:pt>
                <c:pt idx="4">
                  <c:v>Item 5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18</c:v>
                </c:pt>
                <c:pt idx="1">
                  <c:v>30</c:v>
                </c:pt>
                <c:pt idx="2">
                  <c:v>25</c:v>
                </c:pt>
                <c:pt idx="3">
                  <c:v>40</c:v>
                </c:pt>
                <c:pt idx="4">
                  <c:v>42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ADFC-46CD-AA00-D503A9E44D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8361312"/>
        <c:axId val="398358592"/>
      </c:lineChart>
      <c:catAx>
        <c:axId val="398361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98358592"/>
        <c:crosses val="autoZero"/>
        <c:auto val="1"/>
        <c:lblAlgn val="ctr"/>
        <c:lblOffset val="100"/>
        <c:noMultiLvlLbl val="0"/>
      </c:catAx>
      <c:valAx>
        <c:axId val="398358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8361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72887337502138E-2"/>
          <c:y val="2.6453711189609295E-2"/>
          <c:w val="0.69756950466175971"/>
          <c:h val="0.92169774094899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ARM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Male</c:v>
                </c:pt>
                <c:pt idx="1">
                  <c:v>Femail</c:v>
                </c:pt>
                <c:pt idx="2">
                  <c:v>Unspecified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61A-47C3-8ED6-4053A303349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ARM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Male</c:v>
                </c:pt>
                <c:pt idx="1">
                  <c:v>Femail</c:v>
                </c:pt>
                <c:pt idx="2">
                  <c:v>Unspecified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61A-47C3-8ED6-4053A303349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ARM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Male</c:v>
                </c:pt>
                <c:pt idx="1">
                  <c:v>Femail</c:v>
                </c:pt>
                <c:pt idx="2">
                  <c:v>Unspecified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61A-47C3-8ED6-4053A30334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797331360"/>
        <c:axId val="797332992"/>
      </c:barChart>
      <c:catAx>
        <c:axId val="79733136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97332992"/>
        <c:crosses val="autoZero"/>
        <c:auto val="1"/>
        <c:lblAlgn val="ctr"/>
        <c:lblOffset val="100"/>
        <c:noMultiLvlLbl val="0"/>
      </c:catAx>
      <c:valAx>
        <c:axId val="7973329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97331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1401674762513554"/>
          <c:y val="0.4590431530462179"/>
          <c:w val="0.13561077346161529"/>
          <c:h val="0.4238748493192060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5FB3C-36D0-4EA9-ADC1-D4B05034B51D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E8D6-BE97-40FF-8A8D-B5E450597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669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5FB3C-36D0-4EA9-ADC1-D4B05034B51D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E8D6-BE97-40FF-8A8D-B5E450597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074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5FB3C-36D0-4EA9-ADC1-D4B05034B51D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E8D6-BE97-40FF-8A8D-B5E450597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021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5FB3C-36D0-4EA9-ADC1-D4B05034B51D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E8D6-BE97-40FF-8A8D-B5E450597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736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5FB3C-36D0-4EA9-ADC1-D4B05034B51D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E8D6-BE97-40FF-8A8D-B5E450597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27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5FB3C-36D0-4EA9-ADC1-D4B05034B51D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E8D6-BE97-40FF-8A8D-B5E450597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6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5FB3C-36D0-4EA9-ADC1-D4B05034B51D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E8D6-BE97-40FF-8A8D-B5E450597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684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5FB3C-36D0-4EA9-ADC1-D4B05034B51D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E8D6-BE97-40FF-8A8D-B5E450597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70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5FB3C-36D0-4EA9-ADC1-D4B05034B51D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E8D6-BE97-40FF-8A8D-B5E450597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996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5FB3C-36D0-4EA9-ADC1-D4B05034B51D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E8D6-BE97-40FF-8A8D-B5E450597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944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5FB3C-36D0-4EA9-ADC1-D4B05034B51D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E8D6-BE97-40FF-8A8D-B5E450597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117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5FB3C-36D0-4EA9-ADC1-D4B05034B51D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6E8D6-BE97-40FF-8A8D-B5E450597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15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AÜ Eczacılık Bilimleri Dergisi (EMUJPharmSci) Yeni Sayısı Yayımlandı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571" t="40599" r="9154" b="28864"/>
          <a:stretch/>
        </p:blipFill>
        <p:spPr bwMode="auto">
          <a:xfrm>
            <a:off x="21001703" y="276841"/>
            <a:ext cx="3775586" cy="370139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3694471" y="1055317"/>
            <a:ext cx="173072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Pharmaceutical Sciences Congress</a:t>
            </a:r>
          </a:p>
          <a:p>
            <a:pPr algn="ctr">
              <a:lnSpc>
                <a:spcPct val="200000"/>
              </a:lnSpc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 14, 2025</a:t>
            </a:r>
          </a:p>
          <a:p>
            <a:pPr algn="ctr"/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Gazimağusa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TRNC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215" y="289198"/>
            <a:ext cx="3834581" cy="383458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948277" y="98922"/>
            <a:ext cx="81076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IPSC 2025</a:t>
            </a:r>
            <a:endParaRPr lang="en-US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94471" y="3753628"/>
            <a:ext cx="173072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Place The Title Of Your Poster Here</a:t>
            </a:r>
          </a:p>
        </p:txBody>
      </p:sp>
      <p:sp>
        <p:nvSpPr>
          <p:cNvPr id="10" name="Rectangle 9"/>
          <p:cNvSpPr/>
          <p:nvPr/>
        </p:nvSpPr>
        <p:spPr>
          <a:xfrm>
            <a:off x="317215" y="4822999"/>
            <a:ext cx="2424634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 1 First Name Middle Initial Last Name</a:t>
            </a:r>
            <a:r>
              <a:rPr lang="en-US" sz="40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Author 2 First Name Middle Initial Last Name </a:t>
            </a:r>
            <a:r>
              <a:rPr lang="en-US" sz="40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Author 3 First Name Middle Initial Last Name </a:t>
            </a:r>
            <a:r>
              <a:rPr lang="en-US" sz="40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 the Research Group Name </a:t>
            </a:r>
            <a:b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(Bold presenting author’s name)</a:t>
            </a:r>
          </a:p>
          <a:p>
            <a:pPr algn="ctr"/>
            <a:endParaRPr lang="en-US" sz="4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43396" y="6965688"/>
            <a:ext cx="2402143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Institution 1 Name, Department, Faculty, Country, </a:t>
            </a:r>
            <a:r>
              <a:rPr lang="en-US" sz="32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Insittution 2 Name, Department, Faculty, Country, </a:t>
            </a:r>
            <a:r>
              <a:rPr lang="en-US" sz="32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Institution 3 Name, Department, Faculty, Country</a:t>
            </a:r>
          </a:p>
        </p:txBody>
      </p:sp>
      <p:sp>
        <p:nvSpPr>
          <p:cNvPr id="15" name="Title 4">
            <a:extLst>
              <a:ext uri="{FF2B5EF4-FFF2-40B4-BE49-F238E27FC236}">
                <a16:creationId xmlns="" xmlns:a16="http://schemas.microsoft.com/office/drawing/2014/main" id="{DDC4359A-7BBB-495A-96DE-65574C0C88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8203" y="8376327"/>
            <a:ext cx="24511819" cy="2012402"/>
          </a:xfrm>
          <a:solidFill>
            <a:schemeClr val="accent5">
              <a:lumMod val="50000"/>
            </a:schemeClr>
          </a:solidFill>
        </p:spPr>
        <p:txBody>
          <a:bodyPr vert="horz" wrap="square" lIns="280326" tIns="280326" rIns="280326" bIns="280326" rtlCol="0" anchor="t" anchorCtr="0">
            <a:noAutofit/>
          </a:bodyPr>
          <a:lstStyle/>
          <a:p>
            <a:pPr marL="252084" algn="l">
              <a:lnSpc>
                <a:spcPct val="110000"/>
              </a:lnSpc>
              <a:spcBef>
                <a:spcPts val="0"/>
              </a:spcBef>
            </a:pPr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Place the main finding of your study in this shaded box to give attendees a quick understanding of the study. Emphasize important words with 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bold</a:t>
            </a:r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or </a:t>
            </a:r>
            <a:r>
              <a:rPr lang="en-US" sz="4000" i="1" dirty="0">
                <a:solidFill>
                  <a:schemeClr val="bg1"/>
                </a:solidFill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italic</a:t>
            </a:r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font.</a:t>
            </a:r>
            <a:b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</a:br>
            <a:endParaRPr lang="en-US" sz="4000" dirty="0">
              <a:solidFill>
                <a:schemeClr val="bg1"/>
              </a:solidFill>
              <a:latin typeface="Times New Roman" panose="02020603050405020304" pitchFamily="18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8E35B311-3C19-412C-ADE6-EB2E4158F366}"/>
              </a:ext>
            </a:extLst>
          </p:cNvPr>
          <p:cNvSpPr txBox="1"/>
          <p:nvPr/>
        </p:nvSpPr>
        <p:spPr>
          <a:xfrm>
            <a:off x="317215" y="11338422"/>
            <a:ext cx="10553985" cy="851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600" b="1" dirty="0">
                <a:solidFill>
                  <a:srgbClr val="8C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50387" indent="-350387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Clearly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the hypothesis or research question addressed in the study. Why was the study conducted?</a:t>
            </a:r>
          </a:p>
          <a:p>
            <a:pPr algn="just">
              <a:lnSpc>
                <a:spcPct val="120000"/>
              </a:lnSpc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Update this text with the background of your research.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en-US" sz="3600" b="1" dirty="0">
                <a:solidFill>
                  <a:srgbClr val="8C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</a:p>
          <a:p>
            <a:pPr marL="455503" indent="-455503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Detail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experimental methods and processes employed in the study. What did you do?</a:t>
            </a:r>
          </a:p>
          <a:p>
            <a:pPr marL="455503" indent="-455503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Collected [what] from [population]</a:t>
            </a:r>
          </a:p>
          <a:p>
            <a:pPr marL="455503" indent="-455503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you tested it.</a:t>
            </a:r>
          </a:p>
          <a:p>
            <a:pPr marL="455503" indent="-455503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Illustrate your methods if you can!</a:t>
            </a:r>
          </a:p>
          <a:p>
            <a:pPr algn="just">
              <a:lnSpc>
                <a:spcPct val="120000"/>
              </a:lnSpc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Update this text with the methods of your research. 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8E35B311-3C19-412C-ADE6-EB2E4158F366}"/>
              </a:ext>
            </a:extLst>
          </p:cNvPr>
          <p:cNvSpPr txBox="1"/>
          <p:nvPr/>
        </p:nvSpPr>
        <p:spPr>
          <a:xfrm>
            <a:off x="398203" y="20353329"/>
            <a:ext cx="10553985" cy="555844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600" b="1" dirty="0">
                <a:solidFill>
                  <a:srgbClr val="8C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</a:p>
          <a:p>
            <a:pPr marL="350387" indent="-350387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precise findings of the study</a:t>
            </a:r>
          </a:p>
          <a:p>
            <a:pPr marL="350387" indent="-350387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what you found and 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 data</a:t>
            </a:r>
          </a:p>
          <a:p>
            <a:pPr marL="350387" indent="-350387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 tables, graphs, and figures</a:t>
            </a:r>
          </a:p>
          <a:p>
            <a:pPr marL="350387" indent="-350387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Update this text with the results of your research, including relevant tables, figures and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graph.</a:t>
            </a:r>
          </a:p>
          <a:p>
            <a:pPr>
              <a:lnSpc>
                <a:spcPct val="120000"/>
              </a:lnSpc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3200" b="1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Table x. </a:t>
            </a:r>
            <a:r>
              <a:rPr lang="en-US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Table title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="" xmlns:a16="http://schemas.microsoft.com/office/drawing/2014/main" id="{6B446F34-8E50-7370-20D6-74ACF232AF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602293"/>
              </p:ext>
            </p:extLst>
          </p:nvPr>
        </p:nvGraphicFramePr>
        <p:xfrm>
          <a:off x="317214" y="25911774"/>
          <a:ext cx="10634973" cy="3904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3993">
                  <a:extLst>
                    <a:ext uri="{9D8B030D-6E8A-4147-A177-3AD203B41FA5}">
                      <a16:colId xmlns="" xmlns:a16="http://schemas.microsoft.com/office/drawing/2014/main" val="1739623078"/>
                    </a:ext>
                  </a:extLst>
                </a:gridCol>
                <a:gridCol w="2763494">
                  <a:extLst>
                    <a:ext uri="{9D8B030D-6E8A-4147-A177-3AD203B41FA5}">
                      <a16:colId xmlns="" xmlns:a16="http://schemas.microsoft.com/office/drawing/2014/main" val="3103106974"/>
                    </a:ext>
                  </a:extLst>
                </a:gridCol>
                <a:gridCol w="2658743">
                  <a:extLst>
                    <a:ext uri="{9D8B030D-6E8A-4147-A177-3AD203B41FA5}">
                      <a16:colId xmlns="" xmlns:a16="http://schemas.microsoft.com/office/drawing/2014/main" val="1076547608"/>
                    </a:ext>
                  </a:extLst>
                </a:gridCol>
                <a:gridCol w="2658743">
                  <a:extLst>
                    <a:ext uri="{9D8B030D-6E8A-4147-A177-3AD203B41FA5}">
                      <a16:colId xmlns="" xmlns:a16="http://schemas.microsoft.com/office/drawing/2014/main" val="4137523069"/>
                    </a:ext>
                  </a:extLst>
                </a:gridCol>
              </a:tblGrid>
              <a:tr h="976087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01860483"/>
                  </a:ext>
                </a:extLst>
              </a:tr>
              <a:tr h="976087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6624529"/>
                  </a:ext>
                </a:extLst>
              </a:tr>
              <a:tr h="976087"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26228921"/>
                  </a:ext>
                </a:extLst>
              </a:tr>
              <a:tr h="976087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62061291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8E35B311-3C19-412C-ADE6-EB2E4158F366}"/>
              </a:ext>
            </a:extLst>
          </p:cNvPr>
          <p:cNvSpPr txBox="1"/>
          <p:nvPr/>
        </p:nvSpPr>
        <p:spPr>
          <a:xfrm>
            <a:off x="12800235" y="20353329"/>
            <a:ext cx="11763327" cy="15678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600" b="1" dirty="0">
                <a:solidFill>
                  <a:srgbClr val="8C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</a:p>
          <a:p>
            <a:pPr marL="350387" indent="-350387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logically sound conclusions and reliable inferences drawn from the study results. </a:t>
            </a:r>
          </a:p>
          <a:p>
            <a:pPr marL="350387" indent="-350387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are the study’s findings important?</a:t>
            </a:r>
          </a:p>
          <a:p>
            <a:pPr algn="just">
              <a:lnSpc>
                <a:spcPct val="120000"/>
              </a:lnSpc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Update this text with the conclusions of your research. 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endParaRPr lang="en-US" sz="3600" b="1" dirty="0" smtClean="0">
              <a:solidFill>
                <a:srgbClr val="8C161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endParaRPr lang="en-US" sz="3600" b="1" dirty="0">
              <a:solidFill>
                <a:srgbClr val="8C161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endParaRPr lang="en-US" sz="3600" b="1" dirty="0" smtClean="0">
              <a:solidFill>
                <a:srgbClr val="8C161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n-US" sz="3600" b="1" dirty="0" smtClean="0">
                <a:solidFill>
                  <a:srgbClr val="8C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  <a:p>
            <a:pPr marL="571500" indent="-5715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Prepare your references by given information in poster paper preparation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rules.</a:t>
            </a:r>
          </a:p>
          <a:p>
            <a:pPr marL="571500" indent="-5715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3600" b="1" dirty="0" smtClean="0">
              <a:solidFill>
                <a:srgbClr val="8C161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3600" b="1" dirty="0">
              <a:solidFill>
                <a:srgbClr val="8C161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3600" b="1" dirty="0" smtClean="0">
              <a:solidFill>
                <a:srgbClr val="8C161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en-US" sz="3600" b="1" dirty="0" smtClean="0">
                <a:solidFill>
                  <a:srgbClr val="8C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ADDITIONAL </a:t>
            </a:r>
            <a:r>
              <a:rPr lang="en-US" sz="3600" b="1" dirty="0">
                <a:solidFill>
                  <a:srgbClr val="8C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INFORMATION</a:t>
            </a:r>
          </a:p>
          <a:p>
            <a:pPr algn="just">
              <a:lnSpc>
                <a:spcPct val="120000"/>
              </a:lnSpc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Replace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section with:</a:t>
            </a:r>
          </a:p>
          <a:p>
            <a:pPr algn="just">
              <a:lnSpc>
                <a:spcPct val="12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Key Information</a:t>
            </a:r>
          </a:p>
          <a:p>
            <a:pPr algn="just">
              <a:lnSpc>
                <a:spcPct val="12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Resources</a:t>
            </a:r>
          </a:p>
          <a:p>
            <a:pPr algn="just">
              <a:lnSpc>
                <a:spcPct val="12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 Contact Information</a:t>
            </a:r>
          </a:p>
          <a:p>
            <a:pPr algn="just">
              <a:lnSpc>
                <a:spcPct val="12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Funding Source </a:t>
            </a:r>
          </a:p>
          <a:p>
            <a:pPr algn="just">
              <a:lnSpc>
                <a:spcPct val="12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Conflicts of Interest </a:t>
            </a:r>
          </a:p>
          <a:p>
            <a:pPr algn="just">
              <a:lnSpc>
                <a:spcPct val="12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Acknowledgements</a:t>
            </a:r>
          </a:p>
          <a:p>
            <a:pPr algn="just">
              <a:lnSpc>
                <a:spcPct val="120000"/>
              </a:lnSpc>
            </a:pPr>
            <a:endParaRPr lang="en-US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3" name="Chart 22"/>
          <p:cNvGraphicFramePr/>
          <p:nvPr>
            <p:extLst>
              <p:ext uri="{D42A27DB-BD31-4B8C-83A1-F6EECF244321}">
                <p14:modId xmlns:p14="http://schemas.microsoft.com/office/powerpoint/2010/main" val="3129349800"/>
              </p:ext>
            </p:extLst>
          </p:nvPr>
        </p:nvGraphicFramePr>
        <p:xfrm>
          <a:off x="0" y="30364489"/>
          <a:ext cx="10952187" cy="4104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Chart 18"/>
          <p:cNvGraphicFramePr/>
          <p:nvPr>
            <p:extLst>
              <p:ext uri="{D42A27DB-BD31-4B8C-83A1-F6EECF244321}">
                <p14:modId xmlns:p14="http://schemas.microsoft.com/office/powerpoint/2010/main" val="4072418804"/>
              </p:ext>
            </p:extLst>
          </p:nvPr>
        </p:nvGraphicFramePr>
        <p:xfrm>
          <a:off x="12348087" y="11898751"/>
          <a:ext cx="12215474" cy="44498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5E646059-6079-1F32-8165-2454675CA7C8}"/>
              </a:ext>
            </a:extLst>
          </p:cNvPr>
          <p:cNvSpPr txBox="1"/>
          <p:nvPr/>
        </p:nvSpPr>
        <p:spPr>
          <a:xfrm>
            <a:off x="12800234" y="11197573"/>
            <a:ext cx="11763327" cy="7571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600" b="1" dirty="0">
                <a:solidFill>
                  <a:srgbClr val="8C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 CONTINUED </a:t>
            </a:r>
          </a:p>
        </p:txBody>
      </p:sp>
    </p:spTree>
    <p:extLst>
      <p:ext uri="{BB962C8B-B14F-4D97-AF65-F5344CB8AC3E}">
        <p14:creationId xmlns:p14="http://schemas.microsoft.com/office/powerpoint/2010/main" val="1946741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C010FE70158041A3E319980DA0233D" ma:contentTypeVersion="1" ma:contentTypeDescription="Create a new document." ma:contentTypeScope="" ma:versionID="80a2f29708caea656f588defccf53937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55d3c2ff1dfae606d6f8168c3878679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7385801-E3F2-4ECA-AA30-9C62B06B1878}"/>
</file>

<file path=customXml/itemProps2.xml><?xml version="1.0" encoding="utf-8"?>
<ds:datastoreItem xmlns:ds="http://schemas.openxmlformats.org/officeDocument/2006/customXml" ds:itemID="{4BA2E43E-CEEE-4206-87DC-21F748ECE124}"/>
</file>

<file path=customXml/itemProps3.xml><?xml version="1.0" encoding="utf-8"?>
<ds:datastoreItem xmlns:ds="http://schemas.openxmlformats.org/officeDocument/2006/customXml" ds:itemID="{E40DB2DD-E5E1-4232-B890-457B08EC09A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</TotalTime>
  <Words>301</Words>
  <Application>Microsoft Office PowerPoint</Application>
  <PresentationFormat>Custom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Roboto</vt:lpstr>
      <vt:lpstr>Times New Roman</vt:lpstr>
      <vt:lpstr>Office Theme</vt:lpstr>
      <vt:lpstr>Place the main finding of your study in this shaded box to give attendees a quick understanding of the study. Emphasize important words with bold or italic font.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Sultan Öğmen</dc:creator>
  <cp:lastModifiedBy>Sultan Öğmen</cp:lastModifiedBy>
  <cp:revision>10</cp:revision>
  <cp:lastPrinted>2024-10-31T12:33:27Z</cp:lastPrinted>
  <dcterms:created xsi:type="dcterms:W3CDTF">2024-10-31T09:05:04Z</dcterms:created>
  <dcterms:modified xsi:type="dcterms:W3CDTF">2024-10-31T12:33:29Z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0x01010048C010FE70158041A3E319980DA0233D</vt:lpwstr>
  </property>
</Properties>
</file>